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Lst>
  <p:notesMasterIdLst>
    <p:notesMasterId r:id="rId16"/>
  </p:notesMasterIdLst>
  <p:sldIdLst>
    <p:sldId id="256" r:id="rId2"/>
    <p:sldId id="277" r:id="rId3"/>
    <p:sldId id="258" r:id="rId4"/>
    <p:sldId id="292" r:id="rId5"/>
    <p:sldId id="284" r:id="rId6"/>
    <p:sldId id="259" r:id="rId7"/>
    <p:sldId id="303" r:id="rId8"/>
    <p:sldId id="261" r:id="rId9"/>
    <p:sldId id="325" r:id="rId10"/>
    <p:sldId id="326" r:id="rId11"/>
    <p:sldId id="328" r:id="rId12"/>
    <p:sldId id="291" r:id="rId13"/>
    <p:sldId id="327" r:id="rId14"/>
    <p:sldId id="32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30"/>
    <a:srgbClr val="FF6C8D"/>
    <a:srgbClr val="FEA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81"/>
  </p:normalViewPr>
  <p:slideViewPr>
    <p:cSldViewPr snapToGrid="0">
      <p:cViewPr varScale="1">
        <p:scale>
          <a:sx n="107" d="100"/>
          <a:sy n="107"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2BBD8-B370-0247-BD4C-0871EF79F038}" type="datetimeFigureOut">
              <a:rPr lang="en-US" smtClean="0"/>
              <a:t>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01086-0E9D-9C4F-B0D2-A8E62B840E36}" type="slidenum">
              <a:rPr lang="en-US" smtClean="0"/>
              <a:t>‹#›</a:t>
            </a:fld>
            <a:endParaRPr lang="en-US"/>
          </a:p>
        </p:txBody>
      </p:sp>
    </p:spTree>
    <p:extLst>
      <p:ext uri="{BB962C8B-B14F-4D97-AF65-F5344CB8AC3E}">
        <p14:creationId xmlns:p14="http://schemas.microsoft.com/office/powerpoint/2010/main" val="296697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1CF1C3-1E9D-A041-B18E-B5142E38D521}" type="slidenum">
              <a:rPr lang="en-US" smtClean="0"/>
              <a:t>1</a:t>
            </a:fld>
            <a:endParaRPr lang="en-US"/>
          </a:p>
        </p:txBody>
      </p:sp>
    </p:spTree>
    <p:extLst>
      <p:ext uri="{BB962C8B-B14F-4D97-AF65-F5344CB8AC3E}">
        <p14:creationId xmlns:p14="http://schemas.microsoft.com/office/powerpoint/2010/main" val="95003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0AB8F-AB4E-054E-AFA6-77034BBEF051}" type="slidenum">
              <a:rPr lang="en-US" smtClean="0"/>
              <a:t>2</a:t>
            </a:fld>
            <a:endParaRPr lang="en-US"/>
          </a:p>
        </p:txBody>
      </p:sp>
    </p:spTree>
    <p:extLst>
      <p:ext uri="{BB962C8B-B14F-4D97-AF65-F5344CB8AC3E}">
        <p14:creationId xmlns:p14="http://schemas.microsoft.com/office/powerpoint/2010/main" val="19407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A1CF1C3-1E9D-A041-B18E-B5142E38D521}" type="slidenum">
              <a:rPr lang="en-US" smtClean="0"/>
              <a:t>4</a:t>
            </a:fld>
            <a:endParaRPr lang="en-US"/>
          </a:p>
        </p:txBody>
      </p:sp>
    </p:spTree>
    <p:extLst>
      <p:ext uri="{BB962C8B-B14F-4D97-AF65-F5344CB8AC3E}">
        <p14:creationId xmlns:p14="http://schemas.microsoft.com/office/powerpoint/2010/main" val="406862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CF0AB8F-AB4E-054E-AFA6-77034BBEF051}" type="slidenum">
              <a:rPr lang="en-US" smtClean="0"/>
              <a:t>5</a:t>
            </a:fld>
            <a:endParaRPr lang="en-US"/>
          </a:p>
        </p:txBody>
      </p:sp>
    </p:spTree>
    <p:extLst>
      <p:ext uri="{BB962C8B-B14F-4D97-AF65-F5344CB8AC3E}">
        <p14:creationId xmlns:p14="http://schemas.microsoft.com/office/powerpoint/2010/main" val="1643276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0AB8F-AB4E-054E-AFA6-77034BBEF051}" type="slidenum">
              <a:rPr lang="en-US" smtClean="0"/>
              <a:t>12</a:t>
            </a:fld>
            <a:endParaRPr lang="en-US"/>
          </a:p>
        </p:txBody>
      </p:sp>
    </p:spTree>
    <p:extLst>
      <p:ext uri="{BB962C8B-B14F-4D97-AF65-F5344CB8AC3E}">
        <p14:creationId xmlns:p14="http://schemas.microsoft.com/office/powerpoint/2010/main" val="36575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409BA5-EDB5-BE43-9726-AD9CC4012FCF}"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5C345A65-F8F4-B743-B925-01FFC78B479D}"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5409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09BA5-EDB5-BE43-9726-AD9CC4012FCF}"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371656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09BA5-EDB5-BE43-9726-AD9CC4012FCF}"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1848035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409BA5-EDB5-BE43-9726-AD9CC4012FCF}"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45A65-F8F4-B743-B925-01FFC78B479D}"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1601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09BA5-EDB5-BE43-9726-AD9CC4012FCF}" type="datetimeFigureOut">
              <a:rPr lang="en-US" smtClean="0"/>
              <a:t>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407876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409BA5-EDB5-BE43-9726-AD9CC4012FCF}"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45A65-F8F4-B743-B925-01FFC78B479D}"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0265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409BA5-EDB5-BE43-9726-AD9CC4012FCF}" type="datetimeFigureOut">
              <a:rPr lang="en-US" smtClean="0"/>
              <a:t>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20152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409BA5-EDB5-BE43-9726-AD9CC4012FCF}" type="datetimeFigureOut">
              <a:rPr lang="en-US" smtClean="0"/>
              <a:t>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45A65-F8F4-B743-B925-01FFC78B479D}"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7259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9409BA5-EDB5-BE43-9726-AD9CC4012FCF}" type="datetimeFigureOut">
              <a:rPr lang="en-US" smtClean="0"/>
              <a:t>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342286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09BA5-EDB5-BE43-9726-AD9CC4012FCF}"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2073222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09BA5-EDB5-BE43-9726-AD9CC4012FCF}" type="datetimeFigureOut">
              <a:rPr lang="en-US" smtClean="0"/>
              <a:t>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45A65-F8F4-B743-B925-01FFC78B479D}" type="slidenum">
              <a:rPr lang="en-US" smtClean="0"/>
              <a:t>‹#›</a:t>
            </a:fld>
            <a:endParaRPr lang="en-US"/>
          </a:p>
        </p:txBody>
      </p:sp>
    </p:spTree>
    <p:extLst>
      <p:ext uri="{BB962C8B-B14F-4D97-AF65-F5344CB8AC3E}">
        <p14:creationId xmlns:p14="http://schemas.microsoft.com/office/powerpoint/2010/main" val="342386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79409BA5-EDB5-BE43-9726-AD9CC4012FCF}" type="datetimeFigureOut">
              <a:rPr lang="en-US" smtClean="0"/>
              <a:t>2/7/24</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5C345A65-F8F4-B743-B925-01FFC78B479D}"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1091038"/>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MQVDSdd0m_8"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pic>
        <p:nvPicPr>
          <p:cNvPr id="17" name="Picture 3" descr="Paint in motion from the bottom of the view">
            <a:extLst>
              <a:ext uri="{FF2B5EF4-FFF2-40B4-BE49-F238E27FC236}">
                <a16:creationId xmlns:a16="http://schemas.microsoft.com/office/drawing/2014/main" id="{005545BA-767B-28EA-3AD1-6B278CD2AFD4}"/>
              </a:ext>
            </a:extLst>
          </p:cNvPr>
          <p:cNvPicPr>
            <a:picLocks noChangeAspect="1"/>
          </p:cNvPicPr>
          <p:nvPr/>
        </p:nvPicPr>
        <p:blipFill rotWithShape="1">
          <a:blip r:embed="rId3">
            <a:alphaModFix amt="50000"/>
          </a:blip>
          <a:srcRect t="12791"/>
          <a:stretch/>
        </p:blipFill>
        <p:spPr>
          <a:xfrm>
            <a:off x="2" y="27327"/>
            <a:ext cx="12191998" cy="6857990"/>
          </a:xfrm>
          <a:prstGeom prst="rect">
            <a:avLst/>
          </a:prstGeom>
          <a:solidFill>
            <a:schemeClr val="bg1"/>
          </a:solidFill>
        </p:spPr>
      </p:pic>
      <p:sp>
        <p:nvSpPr>
          <p:cNvPr id="2" name="Title 1">
            <a:extLst>
              <a:ext uri="{FF2B5EF4-FFF2-40B4-BE49-F238E27FC236}">
                <a16:creationId xmlns:a16="http://schemas.microsoft.com/office/drawing/2014/main" id="{B45ABE40-816A-E4FC-C7B7-4B243E3D3BE0}"/>
              </a:ext>
            </a:extLst>
          </p:cNvPr>
          <p:cNvSpPr>
            <a:spLocks noGrp="1"/>
          </p:cNvSpPr>
          <p:nvPr>
            <p:ph type="ctrTitle"/>
          </p:nvPr>
        </p:nvSpPr>
        <p:spPr>
          <a:xfrm>
            <a:off x="7684317" y="2370826"/>
            <a:ext cx="4321549" cy="2116348"/>
          </a:xfrm>
          <a:noFill/>
        </p:spPr>
        <p:txBody>
          <a:bodyPr anchor="b">
            <a:normAutofit fontScale="90000"/>
          </a:bodyPr>
          <a:lstStyle/>
          <a:p>
            <a:pPr algn="r"/>
            <a:br>
              <a:rPr lang="en-US" dirty="0">
                <a:solidFill>
                  <a:schemeClr val="accent1">
                    <a:lumMod val="60000"/>
                    <a:lumOff val="40000"/>
                  </a:schemeClr>
                </a:solidFill>
              </a:rPr>
            </a:br>
            <a:br>
              <a:rPr lang="en-US" dirty="0">
                <a:solidFill>
                  <a:schemeClr val="accent1">
                    <a:lumMod val="60000"/>
                    <a:lumOff val="40000"/>
                  </a:schemeClr>
                </a:solidFill>
              </a:rPr>
            </a:br>
            <a:r>
              <a:rPr lang="en-US" dirty="0">
                <a:solidFill>
                  <a:srgbClr val="FFC000"/>
                </a:solidFill>
                <a:latin typeface="MS PGothic" panose="020B0600070205080204" pitchFamily="34" charset="-128"/>
                <a:ea typeface="MS PGothic" panose="020B0600070205080204" pitchFamily="34" charset="-128"/>
              </a:rPr>
              <a:t>Sharing the abundance in Mexico: </a:t>
            </a:r>
            <a:br>
              <a:rPr lang="en-US" dirty="0">
                <a:solidFill>
                  <a:schemeClr val="accent1">
                    <a:lumMod val="60000"/>
                    <a:lumOff val="40000"/>
                  </a:schemeClr>
                </a:solidFill>
              </a:rPr>
            </a:br>
            <a:r>
              <a:rPr lang="en-US" sz="5300" b="1" dirty="0">
                <a:solidFill>
                  <a:srgbClr val="FEAAC1"/>
                </a:solidFill>
                <a:latin typeface="MS PGothic" panose="020B0600070205080204" pitchFamily="34" charset="-128"/>
                <a:ea typeface="MS PGothic" panose="020B0600070205080204" pitchFamily="34" charset="-128"/>
              </a:rPr>
              <a:t>A Food Rescue Program for A New World</a:t>
            </a:r>
          </a:p>
        </p:txBody>
      </p:sp>
      <p:sp>
        <p:nvSpPr>
          <p:cNvPr id="3" name="Subtitle 2">
            <a:extLst>
              <a:ext uri="{FF2B5EF4-FFF2-40B4-BE49-F238E27FC236}">
                <a16:creationId xmlns:a16="http://schemas.microsoft.com/office/drawing/2014/main" id="{5AADCB7B-0219-2FBA-B6D8-48653D08FA9A}"/>
              </a:ext>
            </a:extLst>
          </p:cNvPr>
          <p:cNvSpPr>
            <a:spLocks noGrp="1"/>
          </p:cNvSpPr>
          <p:nvPr>
            <p:ph type="subTitle" idx="1"/>
          </p:nvPr>
        </p:nvSpPr>
        <p:spPr>
          <a:xfrm>
            <a:off x="6775376" y="4514491"/>
            <a:ext cx="5416622" cy="2370826"/>
          </a:xfrm>
          <a:noFill/>
        </p:spPr>
        <p:txBody>
          <a:bodyPr anchor="t">
            <a:normAutofit/>
          </a:bodyPr>
          <a:lstStyle/>
          <a:p>
            <a:pPr marL="342900" indent="-342900" algn="r">
              <a:buFont typeface="Arial" panose="020B0604020202020204" pitchFamily="34" charset="0"/>
              <a:buChar char="•"/>
            </a:pPr>
            <a:r>
              <a:rPr lang="en-US" b="1" dirty="0">
                <a:solidFill>
                  <a:srgbClr val="FFC000"/>
                </a:solidFill>
                <a:latin typeface="MS PGothic" panose="020B0600070205080204" pitchFamily="34" charset="-128"/>
                <a:ea typeface="MS PGothic" panose="020B0600070205080204" pitchFamily="34" charset="-128"/>
              </a:rPr>
              <a:t>Dr. Kent Davis-Packard </a:t>
            </a:r>
          </a:p>
          <a:p>
            <a:pPr algn="r"/>
            <a:r>
              <a:rPr lang="en-US" b="1" dirty="0">
                <a:solidFill>
                  <a:srgbClr val="FFC000"/>
                </a:solidFill>
                <a:latin typeface="MS PGothic" panose="020B0600070205080204" pitchFamily="34" charset="-128"/>
                <a:ea typeface="MS PGothic" panose="020B0600070205080204" pitchFamily="34" charset="-128"/>
              </a:rPr>
              <a:t>Founder &amp; President of Women Forward International</a:t>
            </a:r>
          </a:p>
          <a:p>
            <a:pPr marL="342900" indent="-342900" algn="r">
              <a:buFont typeface="Arial" panose="020B0604020202020204" pitchFamily="34" charset="0"/>
              <a:buChar char="•"/>
            </a:pPr>
            <a:r>
              <a:rPr lang="en-US" b="1" dirty="0">
                <a:solidFill>
                  <a:srgbClr val="FFC000"/>
                </a:solidFill>
                <a:latin typeface="MS PGothic" panose="020B0600070205080204" pitchFamily="34" charset="-128"/>
                <a:ea typeface="MS PGothic" panose="020B0600070205080204" pitchFamily="34" charset="-128"/>
              </a:rPr>
              <a:t>Marta Chicano</a:t>
            </a:r>
          </a:p>
          <a:p>
            <a:pPr algn="r"/>
            <a:r>
              <a:rPr lang="en-US" b="1" dirty="0">
                <a:solidFill>
                  <a:srgbClr val="FFC000"/>
                </a:solidFill>
                <a:latin typeface="MS PGothic" panose="020B0600070205080204" pitchFamily="34" charset="-128"/>
                <a:ea typeface="MS PGothic" panose="020B0600070205080204" pitchFamily="34" charset="-128"/>
              </a:rPr>
              <a:t>Director of Strategic Partnerships</a:t>
            </a:r>
          </a:p>
          <a:p>
            <a:pPr marL="342900" indent="-342900" algn="r">
              <a:buFont typeface="Arial" panose="020B0604020202020204" pitchFamily="34" charset="0"/>
              <a:buChar char="•"/>
            </a:pPr>
            <a:r>
              <a:rPr lang="en-US" b="1" dirty="0">
                <a:solidFill>
                  <a:srgbClr val="FFC000"/>
                </a:solidFill>
                <a:latin typeface="MS PGothic" panose="020B0600070205080204" pitchFamily="34" charset="-128"/>
                <a:ea typeface="MS PGothic" panose="020B0600070205080204" pitchFamily="34" charset="-128"/>
              </a:rPr>
              <a:t>Dr. Roberto Salinas, WFI Board Member</a:t>
            </a:r>
          </a:p>
          <a:p>
            <a:pPr algn="r"/>
            <a:endParaRPr lang="en-US" dirty="0">
              <a:solidFill>
                <a:schemeClr val="accent1">
                  <a:lumMod val="60000"/>
                  <a:lumOff val="40000"/>
                </a:schemeClr>
              </a:solidFill>
            </a:endParaRPr>
          </a:p>
        </p:txBody>
      </p:sp>
      <p:pic>
        <p:nvPicPr>
          <p:cNvPr id="6" name="Picture 5" descr="A picture containing sketch, drawing, big cats, mammal&#10;&#10;Description automatically generated">
            <a:extLst>
              <a:ext uri="{FF2B5EF4-FFF2-40B4-BE49-F238E27FC236}">
                <a16:creationId xmlns:a16="http://schemas.microsoft.com/office/drawing/2014/main" id="{A73D1465-4333-183E-D1E1-EE447B804A00}"/>
              </a:ext>
            </a:extLst>
          </p:cNvPr>
          <p:cNvPicPr>
            <a:picLocks noChangeAspect="1"/>
          </p:cNvPicPr>
          <p:nvPr/>
        </p:nvPicPr>
        <p:blipFill>
          <a:blip r:embed="rId4"/>
          <a:stretch>
            <a:fillRect/>
          </a:stretch>
        </p:blipFill>
        <p:spPr>
          <a:xfrm>
            <a:off x="1810490" y="27317"/>
            <a:ext cx="4482082" cy="6858000"/>
          </a:xfrm>
          <a:prstGeom prst="rect">
            <a:avLst/>
          </a:prstGeom>
          <a:noFill/>
        </p:spPr>
      </p:pic>
    </p:spTree>
    <p:extLst>
      <p:ext uri="{BB962C8B-B14F-4D97-AF65-F5344CB8AC3E}">
        <p14:creationId xmlns:p14="http://schemas.microsoft.com/office/powerpoint/2010/main" val="348141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3CA4-1B46-8F82-C03B-7C31D35AF4BD}"/>
              </a:ext>
            </a:extLst>
          </p:cNvPr>
          <p:cNvSpPr>
            <a:spLocks noGrp="1"/>
          </p:cNvSpPr>
          <p:nvPr>
            <p:ph type="title"/>
          </p:nvPr>
        </p:nvSpPr>
        <p:spPr/>
        <p:txBody>
          <a:bodyPr>
            <a:normAutofit fontScale="90000"/>
          </a:bodyPr>
          <a:lstStyle/>
          <a:p>
            <a:pPr algn="l"/>
            <a:r>
              <a:rPr lang="en-US" dirty="0"/>
              <a:t>The solution: Wings of Love creates a new paradigm for an entire “Circle of Giving”</a:t>
            </a:r>
          </a:p>
        </p:txBody>
      </p:sp>
      <p:sp>
        <p:nvSpPr>
          <p:cNvPr id="3" name="Content Placeholder 2">
            <a:extLst>
              <a:ext uri="{FF2B5EF4-FFF2-40B4-BE49-F238E27FC236}">
                <a16:creationId xmlns:a16="http://schemas.microsoft.com/office/drawing/2014/main" id="{0079CEEE-C964-9673-717C-3178509753FD}"/>
              </a:ext>
            </a:extLst>
          </p:cNvPr>
          <p:cNvSpPr>
            <a:spLocks noGrp="1"/>
          </p:cNvSpPr>
          <p:nvPr>
            <p:ph idx="1"/>
          </p:nvPr>
        </p:nvSpPr>
        <p:spPr/>
        <p:txBody>
          <a:bodyPr>
            <a:normAutofit fontScale="92500" lnSpcReduction="20000"/>
          </a:bodyPr>
          <a:lstStyle/>
          <a:p>
            <a:pPr marL="463360" indent="-457200">
              <a:buFont typeface="+mj-lt"/>
              <a:buAutoNum type="arabicPeriod"/>
            </a:pPr>
            <a:endParaRPr lang="en-US" dirty="0"/>
          </a:p>
          <a:p>
            <a:pPr marL="463360" indent="-457200">
              <a:buFont typeface="+mj-lt"/>
              <a:buAutoNum type="arabicPeriod"/>
            </a:pPr>
            <a:r>
              <a:rPr lang="en-US" dirty="0"/>
              <a:t>Traditional philanthropy which is a one-way story of “haves” giving to “have-nots, based on temporary appeals.</a:t>
            </a:r>
          </a:p>
          <a:p>
            <a:pPr marL="463360" indent="-457200">
              <a:buFont typeface="+mj-lt"/>
              <a:buAutoNum type="arabicPeriod"/>
            </a:pPr>
            <a:r>
              <a:rPr lang="en-US" dirty="0"/>
              <a:t>“Wings of Love” identifies a sources of high-quality surplus food that is regularly accessible at no cost for redistribution.</a:t>
            </a:r>
          </a:p>
          <a:p>
            <a:pPr marL="463360" indent="-457200">
              <a:buFont typeface="+mj-lt"/>
              <a:buAutoNum type="arabicPeriod"/>
            </a:pPr>
            <a:r>
              <a:rPr lang="en-US" dirty="0"/>
              <a:t>The program empowers the next-generation of Mexico’s leaders to develop a research-based approach to solving critical problems and engaging all stakeholders.</a:t>
            </a:r>
          </a:p>
          <a:p>
            <a:pPr marL="463360" indent="-457200">
              <a:buFont typeface="+mj-lt"/>
              <a:buAutoNum type="arabicPeriod"/>
            </a:pPr>
            <a:r>
              <a:rPr lang="en-US" dirty="0"/>
              <a:t>Newly nourished women have the improved health and psychological well-being to focus on other parts of their lives and to move from the margin </a:t>
            </a:r>
            <a:r>
              <a:rPr lang="en-US" dirty="0" err="1"/>
              <a:t>ro</a:t>
            </a:r>
            <a:r>
              <a:rPr lang="en-US" dirty="0"/>
              <a:t> the mainstream. </a:t>
            </a:r>
          </a:p>
          <a:p>
            <a:pPr marL="463360" indent="-457200">
              <a:buFont typeface="+mj-lt"/>
              <a:buAutoNum type="arabicPeriod"/>
            </a:pPr>
            <a:endParaRPr lang="en-US" dirty="0"/>
          </a:p>
          <a:p>
            <a:endParaRPr lang="en-US" dirty="0"/>
          </a:p>
        </p:txBody>
      </p:sp>
    </p:spTree>
    <p:extLst>
      <p:ext uri="{BB962C8B-B14F-4D97-AF65-F5344CB8AC3E}">
        <p14:creationId xmlns:p14="http://schemas.microsoft.com/office/powerpoint/2010/main" val="214825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D629-3D87-A583-8F01-C22C2630F37B}"/>
              </a:ext>
            </a:extLst>
          </p:cNvPr>
          <p:cNvSpPr>
            <a:spLocks noGrp="1"/>
          </p:cNvSpPr>
          <p:nvPr>
            <p:ph type="title"/>
          </p:nvPr>
        </p:nvSpPr>
        <p:spPr/>
        <p:txBody>
          <a:bodyPr>
            <a:normAutofit/>
          </a:bodyPr>
          <a:lstStyle/>
          <a:p>
            <a:pPr algn="l"/>
            <a:r>
              <a:rPr lang="en-US" dirty="0"/>
              <a:t>The proof: An innovative concept that serves more than 120,000 people a year </a:t>
            </a:r>
          </a:p>
        </p:txBody>
      </p:sp>
      <p:sp>
        <p:nvSpPr>
          <p:cNvPr id="3" name="Content Placeholder 2">
            <a:extLst>
              <a:ext uri="{FF2B5EF4-FFF2-40B4-BE49-F238E27FC236}">
                <a16:creationId xmlns:a16="http://schemas.microsoft.com/office/drawing/2014/main" id="{2EE49BE4-47BB-917A-B72E-B39DAAA2A326}"/>
              </a:ext>
            </a:extLst>
          </p:cNvPr>
          <p:cNvSpPr>
            <a:spLocks noGrp="1"/>
          </p:cNvSpPr>
          <p:nvPr>
            <p:ph idx="1"/>
          </p:nvPr>
        </p:nvSpPr>
        <p:spPr/>
        <p:txBody>
          <a:bodyPr>
            <a:normAutofit fontScale="70000" lnSpcReduction="20000"/>
          </a:bodyPr>
          <a:lstStyle/>
          <a:p>
            <a:pPr marL="463360" indent="-457200">
              <a:buFont typeface="+mj-lt"/>
              <a:buAutoNum type="arabicPeriod"/>
            </a:pPr>
            <a:r>
              <a:rPr lang="en-US" dirty="0"/>
              <a:t>F</a:t>
            </a:r>
            <a:r>
              <a:rPr lang="en-US" sz="2000" kern="1200" dirty="0">
                <a:solidFill>
                  <a:schemeClr val="tx1"/>
                </a:solidFill>
                <a:effectLst/>
                <a:latin typeface="+mn-lt"/>
                <a:ea typeface="+mn-ea"/>
                <a:cs typeface="+mn-cs"/>
              </a:rPr>
              <a:t>ollowing is a 2-minute clip of one of our graduate students in Mexico. As a result of their research, we are alleviating food insecurity through food waste rescue and improving the physical and mental health of 30 women and their families living in shacks along the train tracks in Veracruz, Mexico and making this project replicable by communities throughout the country.</a:t>
            </a:r>
          </a:p>
          <a:p>
            <a:pPr marL="463360" indent="-457200">
              <a:buFont typeface="+mj-lt"/>
              <a:buAutoNum type="arabicPeriod"/>
            </a:pPr>
            <a:endParaRPr lang="en-US" sz="2000" kern="1200" dirty="0">
              <a:solidFill>
                <a:schemeClr val="tx1"/>
              </a:solidFill>
              <a:effectLst/>
              <a:latin typeface="+mn-lt"/>
              <a:ea typeface="+mn-ea"/>
              <a:cs typeface="+mn-cs"/>
            </a:endParaRPr>
          </a:p>
          <a:p>
            <a:pPr marL="457200" indent="-457200">
              <a:lnSpc>
                <a:spcPct val="100000"/>
              </a:lnSpc>
              <a:spcBef>
                <a:spcPts val="0"/>
              </a:spcBef>
              <a:spcAft>
                <a:spcPts val="0"/>
              </a:spcAft>
              <a:buClrTx/>
              <a:buSzTx/>
              <a:buFont typeface="+mj-lt"/>
              <a:buAutoNum type="arabicPeriod"/>
              <a:defRPr/>
            </a:pPr>
            <a:r>
              <a:rPr lang="en-US" sz="2000" kern="1200" dirty="0">
                <a:solidFill>
                  <a:schemeClr val="tx1"/>
                </a:solidFill>
                <a:effectLst/>
                <a:latin typeface="+mn-lt"/>
                <a:ea typeface="+mn-ea"/>
                <a:cs typeface="+mn-cs"/>
              </a:rPr>
              <a:t>This model is inspired by the White Pony Express (WPE), another nonprofit here in the Bay Area, with whom we partnered Stanford and Berkeley to focus food security for women and girls. White Pony’s motto is ”all of us taking care of all of us.” This is to say that our work is not charity. It represent a new paradigm of life in which we are simply part of one human family that we dare not neglect. I</a:t>
            </a:r>
            <a:r>
              <a:rPr lang="en-US" b="1" i="0" dirty="0">
                <a:effectLst/>
                <a:latin typeface="poppins-extralight"/>
              </a:rPr>
              <a:t>n nine years, WPE has delivered more than 25 million pounds of nutritious, fresh food – equivalent to 21 million meals. </a:t>
            </a:r>
            <a:r>
              <a:rPr lang="en-US" b="1" i="0" dirty="0">
                <a:solidFill>
                  <a:srgbClr val="303030"/>
                </a:solidFill>
                <a:effectLst/>
                <a:latin typeface="poppins-extralight"/>
              </a:rPr>
              <a:t>meals – to nearly 100 nonprofit agencies throughout Contra Costa County.</a:t>
            </a:r>
            <a:endParaRPr lang="en-US" sz="2000" kern="1200" dirty="0">
              <a:solidFill>
                <a:schemeClr val="tx1"/>
              </a:solidFill>
              <a:effectLst/>
              <a:latin typeface="+mn-lt"/>
              <a:ea typeface="+mn-ea"/>
              <a:cs typeface="+mn-cs"/>
            </a:endParaRPr>
          </a:p>
          <a:p>
            <a:pPr marL="463360" indent="-457200">
              <a:buFont typeface="+mj-lt"/>
              <a:buAutoNum type="arabicPeriod"/>
            </a:pPr>
            <a:endParaRPr lang="en-US" sz="2000" kern="1200" dirty="0">
              <a:solidFill>
                <a:schemeClr val="tx1"/>
              </a:solidFill>
              <a:effectLst/>
              <a:latin typeface="+mn-lt"/>
              <a:ea typeface="+mn-ea"/>
              <a:cs typeface="+mn-cs"/>
            </a:endParaRPr>
          </a:p>
          <a:p>
            <a:pPr marL="463360" indent="-457200">
              <a:buFont typeface="+mj-lt"/>
              <a:buAutoNum type="arabicPeriod"/>
            </a:pPr>
            <a:r>
              <a:rPr lang="en-US" sz="2000" kern="1200" dirty="0">
                <a:solidFill>
                  <a:schemeClr val="tx1"/>
                </a:solidFill>
                <a:effectLst/>
                <a:latin typeface="+mn-lt"/>
                <a:ea typeface="+mn-ea"/>
                <a:cs typeface="+mn-cs"/>
              </a:rPr>
              <a:t>It is because of these project, that our students have realized that we all share an inner hunger – but it’s not for food</a:t>
            </a:r>
            <a:r>
              <a:rPr lang="en-US" sz="2000" i="1"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 it’s for </a:t>
            </a:r>
            <a:r>
              <a:rPr lang="en-US" sz="2000" i="1" kern="1200" dirty="0">
                <a:solidFill>
                  <a:schemeClr val="tx1"/>
                </a:solidFill>
                <a:effectLst/>
                <a:latin typeface="+mn-lt"/>
                <a:ea typeface="+mn-ea"/>
                <a:cs typeface="+mn-cs"/>
              </a:rPr>
              <a:t>love</a:t>
            </a:r>
            <a:r>
              <a:rPr lang="en-US" sz="2000" kern="1200" dirty="0">
                <a:solidFill>
                  <a:schemeClr val="tx1"/>
                </a:solidFill>
                <a:effectLst/>
                <a:latin typeface="+mn-lt"/>
                <a:ea typeface="+mn-ea"/>
                <a:cs typeface="+mn-cs"/>
              </a:rPr>
              <a:t>.                  https://www.youtube.com/watch?v=MQVDSdd0m_8</a:t>
            </a:r>
          </a:p>
          <a:p>
            <a:pPr marL="463360" indent="-457200">
              <a:buFont typeface="+mj-lt"/>
              <a:buAutoNum type="arabicPeriod"/>
            </a:pPr>
            <a:endParaRPr lang="en-US" dirty="0"/>
          </a:p>
          <a:p>
            <a:endParaRPr lang="en-US" dirty="0"/>
          </a:p>
        </p:txBody>
      </p:sp>
    </p:spTree>
    <p:extLst>
      <p:ext uri="{BB962C8B-B14F-4D97-AF65-F5344CB8AC3E}">
        <p14:creationId xmlns:p14="http://schemas.microsoft.com/office/powerpoint/2010/main" val="137352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at the camera&#10;&#10;Description automatically generated">
            <a:hlinkClick r:id="rId3"/>
            <a:extLst>
              <a:ext uri="{FF2B5EF4-FFF2-40B4-BE49-F238E27FC236}">
                <a16:creationId xmlns:a16="http://schemas.microsoft.com/office/drawing/2014/main" id="{FD0F9A12-ED5B-CF43-6080-7850FA1BD4C1}"/>
              </a:ext>
            </a:extLst>
          </p:cNvPr>
          <p:cNvPicPr>
            <a:picLocks noChangeAspect="1"/>
          </p:cNvPicPr>
          <p:nvPr/>
        </p:nvPicPr>
        <p:blipFill>
          <a:blip r:embed="rId4"/>
          <a:stretch>
            <a:fillRect/>
          </a:stretch>
        </p:blipFill>
        <p:spPr>
          <a:xfrm>
            <a:off x="-1" y="71866"/>
            <a:ext cx="12322499" cy="6786134"/>
          </a:xfrm>
          <a:prstGeom prst="rect">
            <a:avLst/>
          </a:prstGeom>
        </p:spPr>
      </p:pic>
    </p:spTree>
    <p:extLst>
      <p:ext uri="{BB962C8B-B14F-4D97-AF65-F5344CB8AC3E}">
        <p14:creationId xmlns:p14="http://schemas.microsoft.com/office/powerpoint/2010/main" val="427803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F7A5-326F-D735-90D2-F33677D958F8}"/>
              </a:ext>
            </a:extLst>
          </p:cNvPr>
          <p:cNvSpPr>
            <a:spLocks noGrp="1"/>
          </p:cNvSpPr>
          <p:nvPr>
            <p:ph type="title"/>
          </p:nvPr>
        </p:nvSpPr>
        <p:spPr/>
        <p:txBody>
          <a:bodyPr>
            <a:normAutofit/>
          </a:bodyPr>
          <a:lstStyle/>
          <a:p>
            <a:r>
              <a:rPr lang="en-US" dirty="0"/>
              <a:t>The opportunity: Wings of Love offers three ways to join this Circle </a:t>
            </a:r>
            <a:r>
              <a:rPr lang="en-US"/>
              <a:t>of Giving: </a:t>
            </a:r>
            <a:endParaRPr lang="en-US" dirty="0"/>
          </a:p>
        </p:txBody>
      </p:sp>
      <p:sp>
        <p:nvSpPr>
          <p:cNvPr id="3" name="Content Placeholder 2">
            <a:extLst>
              <a:ext uri="{FF2B5EF4-FFF2-40B4-BE49-F238E27FC236}">
                <a16:creationId xmlns:a16="http://schemas.microsoft.com/office/drawing/2014/main" id="{BD7D2F7B-24AD-99A0-BDCE-D7963A64DBCE}"/>
              </a:ext>
            </a:extLst>
          </p:cNvPr>
          <p:cNvSpPr>
            <a:spLocks noGrp="1"/>
          </p:cNvSpPr>
          <p:nvPr>
            <p:ph idx="1"/>
          </p:nvPr>
        </p:nvSpPr>
        <p:spPr/>
        <p:txBody>
          <a:bodyPr>
            <a:normAutofit fontScale="92500" lnSpcReduction="10000"/>
          </a:bodyPr>
          <a:lstStyle/>
          <a:p>
            <a:pPr marL="463360" indent="-457200">
              <a:buFont typeface="+mj-lt"/>
              <a:buAutoNum type="arabicPeriod"/>
            </a:pPr>
            <a:r>
              <a:rPr lang="en-US" sz="3200" dirty="0"/>
              <a:t>CORPORATE and FOUNDATION or INDIVIDUAL CONTRIBUTIONS: Financial support for programs</a:t>
            </a:r>
          </a:p>
          <a:p>
            <a:pPr marL="463360" indent="-457200">
              <a:buFont typeface="+mj-lt"/>
              <a:buAutoNum type="arabicPeriod"/>
            </a:pPr>
            <a:r>
              <a:rPr lang="en-US" sz="3200" dirty="0"/>
              <a:t>REGULAR DONORSHIP: Providing high-quality surplus food</a:t>
            </a:r>
          </a:p>
          <a:p>
            <a:pPr marL="463360" indent="-457200">
              <a:buFont typeface="+mj-lt"/>
              <a:buAutoNum type="arabicPeriod"/>
            </a:pPr>
            <a:r>
              <a:rPr lang="en-US" sz="3200" dirty="0"/>
              <a:t>VOLUNTEERS: Employee service and “give back” days </a:t>
            </a:r>
          </a:p>
          <a:p>
            <a:pPr marL="463360" indent="-457200">
              <a:buFont typeface="+mj-lt"/>
              <a:buAutoNum type="arabicPeriod"/>
            </a:pPr>
            <a:endParaRPr lang="en-US" sz="2400" dirty="0"/>
          </a:p>
        </p:txBody>
      </p:sp>
    </p:spTree>
    <p:extLst>
      <p:ext uri="{BB962C8B-B14F-4D97-AF65-F5344CB8AC3E}">
        <p14:creationId xmlns:p14="http://schemas.microsoft.com/office/powerpoint/2010/main" val="2709616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117C-9D77-1722-27CB-2996FB9F5223}"/>
              </a:ext>
            </a:extLst>
          </p:cNvPr>
          <p:cNvSpPr>
            <a:spLocks noGrp="1"/>
          </p:cNvSpPr>
          <p:nvPr>
            <p:ph type="title"/>
          </p:nvPr>
        </p:nvSpPr>
        <p:spPr/>
        <p:txBody>
          <a:bodyPr/>
          <a:lstStyle/>
          <a:p>
            <a:r>
              <a:rPr lang="en-US" dirty="0"/>
              <a:t>CORPORATE CONTRIBUTIONS:</a:t>
            </a:r>
            <a:br>
              <a:rPr lang="en-US" dirty="0"/>
            </a:br>
            <a:r>
              <a:rPr lang="en-US" dirty="0"/>
              <a:t>Enabling our worldwide WFI programs</a:t>
            </a:r>
          </a:p>
        </p:txBody>
      </p:sp>
      <p:sp>
        <p:nvSpPr>
          <p:cNvPr id="3" name="Text Placeholder 2">
            <a:extLst>
              <a:ext uri="{FF2B5EF4-FFF2-40B4-BE49-F238E27FC236}">
                <a16:creationId xmlns:a16="http://schemas.microsoft.com/office/drawing/2014/main" id="{DC086DC4-83F5-2C79-80EE-B188C25134C3}"/>
              </a:ext>
            </a:extLst>
          </p:cNvPr>
          <p:cNvSpPr>
            <a:spLocks noGrp="1"/>
          </p:cNvSpPr>
          <p:nvPr>
            <p:ph type="body" idx="1"/>
          </p:nvPr>
        </p:nvSpPr>
        <p:spPr/>
        <p:txBody>
          <a:bodyPr/>
          <a:lstStyle/>
          <a:p>
            <a:r>
              <a:rPr lang="en-US" dirty="0"/>
              <a:t>YOUR TAX-DEDUCTIBLE CONTRIBUTION</a:t>
            </a:r>
          </a:p>
        </p:txBody>
      </p:sp>
      <p:sp>
        <p:nvSpPr>
          <p:cNvPr id="4" name="Content Placeholder 3">
            <a:extLst>
              <a:ext uri="{FF2B5EF4-FFF2-40B4-BE49-F238E27FC236}">
                <a16:creationId xmlns:a16="http://schemas.microsoft.com/office/drawing/2014/main" id="{455B6DED-9BCC-CAD3-E2CB-BEB644BA6CE1}"/>
              </a:ext>
            </a:extLst>
          </p:cNvPr>
          <p:cNvSpPr>
            <a:spLocks noGrp="1"/>
          </p:cNvSpPr>
          <p:nvPr>
            <p:ph sz="half" idx="2"/>
          </p:nvPr>
        </p:nvSpPr>
        <p:spPr/>
        <p:txBody>
          <a:bodyPr/>
          <a:lstStyle/>
          <a:p>
            <a:r>
              <a:rPr lang="en-US" dirty="0"/>
              <a:t>Maintains global operations</a:t>
            </a:r>
          </a:p>
          <a:p>
            <a:r>
              <a:rPr lang="en-US" dirty="0"/>
              <a:t>Rescues food and saves the environment</a:t>
            </a:r>
          </a:p>
          <a:p>
            <a:r>
              <a:rPr lang="en-US" dirty="0"/>
              <a:t>Moves women and girls from margin to mainstream</a:t>
            </a:r>
          </a:p>
          <a:p>
            <a:r>
              <a:rPr lang="en-US" dirty="0"/>
              <a:t>Focuses on areas that food banks do not reach</a:t>
            </a:r>
          </a:p>
        </p:txBody>
      </p:sp>
      <p:sp>
        <p:nvSpPr>
          <p:cNvPr id="5" name="Text Placeholder 4">
            <a:extLst>
              <a:ext uri="{FF2B5EF4-FFF2-40B4-BE49-F238E27FC236}">
                <a16:creationId xmlns:a16="http://schemas.microsoft.com/office/drawing/2014/main" id="{D4E241E6-B798-3A29-A519-B5775AAB20F9}"/>
              </a:ext>
            </a:extLst>
          </p:cNvPr>
          <p:cNvSpPr>
            <a:spLocks noGrp="1"/>
          </p:cNvSpPr>
          <p:nvPr>
            <p:ph type="body" sz="quarter" idx="3"/>
          </p:nvPr>
        </p:nvSpPr>
        <p:spPr/>
        <p:txBody>
          <a:bodyPr/>
          <a:lstStyle/>
          <a:p>
            <a:r>
              <a:rPr lang="en-US" dirty="0"/>
              <a:t>JOIN LEADERS LIKE TC ENERGY</a:t>
            </a:r>
          </a:p>
        </p:txBody>
      </p:sp>
      <p:pic>
        <p:nvPicPr>
          <p:cNvPr id="1026" name="Picture 2">
            <a:extLst>
              <a:ext uri="{FF2B5EF4-FFF2-40B4-BE49-F238E27FC236}">
                <a16:creationId xmlns:a16="http://schemas.microsoft.com/office/drawing/2014/main" id="{D04B6251-BC4F-1D88-EFA1-D8B54A9D7159}"/>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665913" y="2933883"/>
            <a:ext cx="3900487" cy="1420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B5EB4C-7EA7-8DFC-8D9F-9046FE52D832}"/>
              </a:ext>
            </a:extLst>
          </p:cNvPr>
          <p:cNvSpPr txBox="1"/>
          <p:nvPr/>
        </p:nvSpPr>
        <p:spPr>
          <a:xfrm>
            <a:off x="6502908" y="4522237"/>
            <a:ext cx="4850892" cy="1477328"/>
          </a:xfrm>
          <a:prstGeom prst="rect">
            <a:avLst/>
          </a:prstGeom>
          <a:noFill/>
        </p:spPr>
        <p:txBody>
          <a:bodyPr wrap="square">
            <a:spAutoFit/>
          </a:bodyPr>
          <a:lstStyle/>
          <a:p>
            <a:r>
              <a:rPr lang="en-US" b="0" i="0" dirty="0">
                <a:effectLst/>
                <a:latin typeface="Roboto" panose="02000000000000000000" pitchFamily="2" charset="0"/>
              </a:rPr>
              <a:t>TC Energy Corporation is a major North American energy company, develops and operates energy infrastructure in Canada, the United States, and Mexico. It has supported </a:t>
            </a:r>
          </a:p>
          <a:p>
            <a:r>
              <a:rPr lang="en-US" dirty="0">
                <a:latin typeface="Roboto" panose="02000000000000000000" pitchFamily="2" charset="0"/>
              </a:rPr>
              <a:t>the WFI Wings of Love program since 2023.</a:t>
            </a:r>
            <a:endParaRPr lang="en-US" dirty="0"/>
          </a:p>
        </p:txBody>
      </p:sp>
    </p:spTree>
    <p:extLst>
      <p:ext uri="{BB962C8B-B14F-4D97-AF65-F5344CB8AC3E}">
        <p14:creationId xmlns:p14="http://schemas.microsoft.com/office/powerpoint/2010/main" val="118091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clouds, day, night sky&#10;&#10;Description automatically generated">
            <a:extLst>
              <a:ext uri="{FF2B5EF4-FFF2-40B4-BE49-F238E27FC236}">
                <a16:creationId xmlns:a16="http://schemas.microsoft.com/office/drawing/2014/main" id="{506D9A12-8F38-8E4D-9DC5-AD7034F8980F}"/>
              </a:ext>
            </a:extLst>
          </p:cNvPr>
          <p:cNvPicPr>
            <a:picLocks noChangeAspect="1"/>
          </p:cNvPicPr>
          <p:nvPr/>
        </p:nvPicPr>
        <p:blipFill>
          <a:blip r:embed="rId3"/>
          <a:stretch>
            <a:fillRect/>
          </a:stretch>
        </p:blipFill>
        <p:spPr>
          <a:xfrm>
            <a:off x="-37051" y="-170121"/>
            <a:ext cx="12392084" cy="7028121"/>
          </a:xfrm>
          <a:prstGeom prst="rect">
            <a:avLst/>
          </a:prstGeom>
        </p:spPr>
      </p:pic>
      <p:pic>
        <p:nvPicPr>
          <p:cNvPr id="3" name="Picture 2" descr="A picture containing text, different, bunch, colorful&#10;&#10;Description automatically generated">
            <a:extLst>
              <a:ext uri="{FF2B5EF4-FFF2-40B4-BE49-F238E27FC236}">
                <a16:creationId xmlns:a16="http://schemas.microsoft.com/office/drawing/2014/main" id="{251A124E-DDF4-FB4F-8E44-915B12C526A4}"/>
              </a:ext>
            </a:extLst>
          </p:cNvPr>
          <p:cNvPicPr>
            <a:picLocks noChangeAspect="1"/>
          </p:cNvPicPr>
          <p:nvPr/>
        </p:nvPicPr>
        <p:blipFill rotWithShape="1">
          <a:blip r:embed="rId4"/>
          <a:srcRect l="7471" r="7588"/>
          <a:stretch/>
        </p:blipFill>
        <p:spPr>
          <a:xfrm>
            <a:off x="1" y="4080575"/>
            <a:ext cx="12192000" cy="2801488"/>
          </a:xfrm>
          <a:prstGeom prst="rect">
            <a:avLst/>
          </a:prstGeom>
        </p:spPr>
      </p:pic>
      <p:sp>
        <p:nvSpPr>
          <p:cNvPr id="4" name="TextBox 3">
            <a:extLst>
              <a:ext uri="{FF2B5EF4-FFF2-40B4-BE49-F238E27FC236}">
                <a16:creationId xmlns:a16="http://schemas.microsoft.com/office/drawing/2014/main" id="{F883DEB2-A162-DBBE-4CE9-881F5E445D61}"/>
              </a:ext>
            </a:extLst>
          </p:cNvPr>
          <p:cNvSpPr txBox="1"/>
          <p:nvPr/>
        </p:nvSpPr>
        <p:spPr>
          <a:xfrm>
            <a:off x="2628900" y="-170121"/>
            <a:ext cx="6302828" cy="4247317"/>
          </a:xfrm>
          <a:prstGeom prst="rect">
            <a:avLst/>
          </a:prstGeom>
          <a:noFill/>
        </p:spPr>
        <p:txBody>
          <a:bodyPr wrap="square">
            <a:spAutoFit/>
          </a:bodyPr>
          <a:lstStyle/>
          <a:p>
            <a:r>
              <a:rPr lang="en-US" b="1" dirty="0">
                <a:solidFill>
                  <a:schemeClr val="bg1"/>
                </a:solidFill>
              </a:rPr>
              <a:t>A STORY THAT NEEDS TO BE TOLD AND LIVED: </a:t>
            </a:r>
            <a:r>
              <a:rPr lang="en-US" dirty="0">
                <a:solidFill>
                  <a:schemeClr val="bg1"/>
                </a:solidFill>
              </a:rPr>
              <a:t>I</a:t>
            </a:r>
            <a:r>
              <a:rPr lang="en-US" sz="1800" kern="1200" dirty="0">
                <a:solidFill>
                  <a:schemeClr val="bg1"/>
                </a:solidFill>
                <a:effectLst/>
                <a:latin typeface="+mn-lt"/>
                <a:ea typeface="+mn-ea"/>
                <a:cs typeface="+mn-cs"/>
              </a:rPr>
              <a:t>n 2019, Women Forward International (WFI) began as a unique NGO, launched at Washington’s historic Aspen Institute. WFI’s support for partnerships between universities around the world and organizations in over a dozen countries today has made it possible for companies, non-profits, and governments to have credible research demonstrating that advancing women helps them better meet their overall mission. This data has led to action.</a:t>
            </a:r>
          </a:p>
          <a:p>
            <a:endParaRPr lang="en-US" sz="1800" kern="1200" dirty="0">
              <a:solidFill>
                <a:schemeClr val="bg1"/>
              </a:solidFill>
              <a:effectLst/>
              <a:latin typeface="+mn-lt"/>
              <a:ea typeface="+mn-ea"/>
              <a:cs typeface="+mn-cs"/>
            </a:endParaRPr>
          </a:p>
          <a:p>
            <a:r>
              <a:rPr lang="en-US" sz="1800" kern="1200" dirty="0">
                <a:solidFill>
                  <a:schemeClr val="bg1"/>
                </a:solidFill>
                <a:effectLst/>
                <a:latin typeface="+mn-lt"/>
                <a:ea typeface="+mn-ea"/>
                <a:cs typeface="+mn-cs"/>
              </a:rPr>
              <a:t>We have already seen the results of our projects as they blossom into a food rescue program for women in Mexico, a women’s university without walls in Afghanistan, and the inclusion of refugee and migrant women in European society and political life.  </a:t>
            </a:r>
            <a:r>
              <a:rPr lang="en-US" sz="1800" b="1" kern="1200" dirty="0">
                <a:solidFill>
                  <a:schemeClr val="bg1"/>
                </a:solidFill>
                <a:effectLst/>
                <a:latin typeface="+mn-lt"/>
                <a:ea typeface="+mn-ea"/>
                <a:cs typeface="+mn-cs"/>
              </a:rPr>
              <a:t>Now we invite you to join us.</a:t>
            </a:r>
          </a:p>
        </p:txBody>
      </p:sp>
    </p:spTree>
    <p:extLst>
      <p:ext uri="{BB962C8B-B14F-4D97-AF65-F5344CB8AC3E}">
        <p14:creationId xmlns:p14="http://schemas.microsoft.com/office/powerpoint/2010/main" val="42484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5" name="Freeform: Shape 1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F9343-CF6B-E5BF-881F-17A17F5088F0}"/>
              </a:ext>
            </a:extLst>
          </p:cNvPr>
          <p:cNvSpPr>
            <a:spLocks noGrp="1"/>
          </p:cNvSpPr>
          <p:nvPr>
            <p:ph type="title"/>
          </p:nvPr>
        </p:nvSpPr>
        <p:spPr>
          <a:xfrm>
            <a:off x="2188901" y="808056"/>
            <a:ext cx="8381238" cy="1077229"/>
          </a:xfrm>
        </p:spPr>
        <p:txBody>
          <a:bodyPr>
            <a:normAutofit/>
          </a:bodyPr>
          <a:lstStyle/>
          <a:p>
            <a:pPr algn="l"/>
            <a:r>
              <a:rPr lang="en-US" sz="4800" dirty="0"/>
              <a:t>Our Vision (Noble Purpose)</a:t>
            </a:r>
          </a:p>
        </p:txBody>
      </p:sp>
      <p:sp>
        <p:nvSpPr>
          <p:cNvPr id="4" name="Subtitle 2">
            <a:extLst>
              <a:ext uri="{FF2B5EF4-FFF2-40B4-BE49-F238E27FC236}">
                <a16:creationId xmlns:a16="http://schemas.microsoft.com/office/drawing/2014/main" id="{91E19FF1-3D4F-8655-0F9E-0EC9B7E4814E}"/>
              </a:ext>
            </a:extLst>
          </p:cNvPr>
          <p:cNvSpPr>
            <a:spLocks noGrp="1"/>
          </p:cNvSpPr>
          <p:nvPr>
            <p:ph idx="1"/>
          </p:nvPr>
        </p:nvSpPr>
        <p:spPr>
          <a:xfrm>
            <a:off x="2256638" y="2052116"/>
            <a:ext cx="8201811" cy="3997828"/>
          </a:xfrm>
        </p:spPr>
        <p:txBody>
          <a:bodyPr anchor="t">
            <a:normAutofit/>
          </a:bodyPr>
          <a:lstStyle/>
          <a:p>
            <a:pPr marL="0" indent="0">
              <a:buNone/>
            </a:pPr>
            <a:endParaRPr lang="en-US" sz="1600" dirty="0"/>
          </a:p>
          <a:p>
            <a:pPr marL="0" indent="0">
              <a:buNone/>
            </a:pPr>
            <a:r>
              <a:rPr lang="en-US" sz="3600" dirty="0"/>
              <a:t>In Global, Social and Economic Affairs, </a:t>
            </a:r>
          </a:p>
          <a:p>
            <a:pPr marL="0" indent="0">
              <a:buNone/>
            </a:pPr>
            <a:r>
              <a:rPr lang="en-US" sz="3600" dirty="0"/>
              <a:t>To Put the Mind in Service of the Heart:</a:t>
            </a:r>
          </a:p>
          <a:p>
            <a:pPr marL="0" indent="0">
              <a:buNone/>
            </a:pPr>
            <a:r>
              <a:rPr lang="en-US" sz="3600" dirty="0"/>
              <a:t>Love in Action</a:t>
            </a:r>
          </a:p>
        </p:txBody>
      </p:sp>
    </p:spTree>
    <p:extLst>
      <p:ext uri="{BB962C8B-B14F-4D97-AF65-F5344CB8AC3E}">
        <p14:creationId xmlns:p14="http://schemas.microsoft.com/office/powerpoint/2010/main" val="110287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lags on poles&#10;&#10;Description automatically generated with low confidence">
            <a:extLst>
              <a:ext uri="{FF2B5EF4-FFF2-40B4-BE49-F238E27FC236}">
                <a16:creationId xmlns:a16="http://schemas.microsoft.com/office/drawing/2014/main" id="{B9460FCD-9EB2-9FAF-CC7C-D9E20CC560D5}"/>
              </a:ext>
            </a:extLst>
          </p:cNvPr>
          <p:cNvPicPr>
            <a:picLocks noChangeAspect="1"/>
          </p:cNvPicPr>
          <p:nvPr/>
        </p:nvPicPr>
        <p:blipFill rotWithShape="1">
          <a:blip r:embed="rId3"/>
          <a:srcRect r="35117"/>
          <a:stretch/>
        </p:blipFill>
        <p:spPr>
          <a:xfrm>
            <a:off x="0" y="-1"/>
            <a:ext cx="12261379" cy="5905502"/>
          </a:xfrm>
          <a:prstGeom prst="rect">
            <a:avLst/>
          </a:prstGeom>
          <a:noFill/>
        </p:spPr>
      </p:pic>
      <p:sp>
        <p:nvSpPr>
          <p:cNvPr id="8" name="Date Placeholder 1">
            <a:extLst>
              <a:ext uri="{FF2B5EF4-FFF2-40B4-BE49-F238E27FC236}">
                <a16:creationId xmlns:a16="http://schemas.microsoft.com/office/drawing/2014/main" id="{460B925E-8B4C-C888-845D-F1B233DB2CE4}"/>
              </a:ext>
            </a:extLst>
          </p:cNvPr>
          <p:cNvSpPr>
            <a:spLocks noGrp="1"/>
          </p:cNvSpPr>
          <p:nvPr>
            <p:ph type="dt" sz="half" idx="10"/>
          </p:nvPr>
        </p:nvSpPr>
        <p:spPr>
          <a:xfrm>
            <a:off x="1000125" y="5905500"/>
            <a:ext cx="10387014" cy="952500"/>
          </a:xfrm>
        </p:spPr>
        <p:txBody>
          <a:bodyPr/>
          <a:lstStyle/>
          <a:p>
            <a:pPr algn="l">
              <a:spcAft>
                <a:spcPts val="600"/>
              </a:spcAft>
            </a:pPr>
            <a:r>
              <a:rPr lang="en-US" sz="1800" dirty="0">
                <a:solidFill>
                  <a:schemeClr val="tx1"/>
                </a:solidFill>
              </a:rPr>
              <a:t>WFI’s primary partner is the United Nations Institute for Training and Research (UNITAR). Together we make visible to the international community new templates to uplift humanity that can be scaled and replicated globally.  </a:t>
            </a:r>
          </a:p>
        </p:txBody>
      </p:sp>
    </p:spTree>
    <p:extLst>
      <p:ext uri="{BB962C8B-B14F-4D97-AF65-F5344CB8AC3E}">
        <p14:creationId xmlns:p14="http://schemas.microsoft.com/office/powerpoint/2010/main" val="26697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14BA1E-3AFC-CB41-9A42-009F462E3D87}"/>
              </a:ext>
            </a:extLst>
          </p:cNvPr>
          <p:cNvSpPr txBox="1">
            <a:spLocks/>
          </p:cNvSpPr>
          <p:nvPr/>
        </p:nvSpPr>
        <p:spPr>
          <a:xfrm>
            <a:off x="963313" y="497289"/>
            <a:ext cx="5350118" cy="218625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0" i="0" kern="1200">
                <a:solidFill>
                  <a:schemeClr val="bg1">
                    <a:lumMod val="50000"/>
                  </a:schemeClr>
                </a:solidFill>
                <a:latin typeface="Avenir Light" panose="020B0402020203020204" pitchFamily="34" charset="77"/>
                <a:ea typeface="+mj-ea"/>
                <a:cs typeface="+mj-cs"/>
              </a:defRPr>
            </a:lvl1pPr>
          </a:lstStyle>
          <a:p>
            <a:r>
              <a:rPr lang="en-US" sz="2000" dirty="0">
                <a:solidFill>
                  <a:schemeClr val="tx1"/>
                </a:solidFill>
                <a:latin typeface="BONVENOCF-LIGHT" panose="02000303000000000000" pitchFamily="2" charset="77"/>
              </a:rPr>
              <a:t>The United Nations has identified WFI as key to attaining its Sustainable Development Goals. Our research reports are published on their website: </a:t>
            </a:r>
          </a:p>
          <a:p>
            <a:endParaRPr lang="en-US" sz="2000" dirty="0">
              <a:solidFill>
                <a:schemeClr val="tx1"/>
              </a:solidFill>
              <a:latin typeface="BONVENOCF-LIGHT" panose="02000303000000000000" pitchFamily="2" charset="77"/>
            </a:endParaRPr>
          </a:p>
          <a:p>
            <a:r>
              <a:rPr lang="en-US" sz="2000" dirty="0">
                <a:solidFill>
                  <a:schemeClr val="tx1"/>
                </a:solidFill>
                <a:latin typeface="BONVENOCF-LIGHT" panose="02000303000000000000" pitchFamily="2" charset="77"/>
              </a:rPr>
              <a:t>Giving birth to a paradigm of research-based change.</a:t>
            </a:r>
            <a:r>
              <a:rPr lang="en-US" sz="4800" dirty="0">
                <a:solidFill>
                  <a:schemeClr val="bg1"/>
                </a:solidFill>
                <a:latin typeface="BONVENOCF-LIGHT" panose="02000303000000000000" pitchFamily="2" charset="77"/>
              </a:rPr>
              <a:t> PARADIGM</a:t>
            </a:r>
          </a:p>
          <a:p>
            <a:pPr algn="ctr"/>
            <a:r>
              <a:rPr lang="en-US" sz="4800" dirty="0">
                <a:solidFill>
                  <a:schemeClr val="bg1"/>
                </a:solidFill>
                <a:latin typeface="BONVENOCF-LIGHT" panose="02000303000000000000" pitchFamily="2" charset="77"/>
              </a:rPr>
              <a:t>OF LIFE</a:t>
            </a:r>
            <a:endParaRPr lang="en-US" sz="8000" dirty="0">
              <a:solidFill>
                <a:schemeClr val="bg1"/>
              </a:solidFill>
              <a:latin typeface="BONVENOCF-LIGHT" panose="02000303000000000000" pitchFamily="2" charset="77"/>
            </a:endParaRPr>
          </a:p>
        </p:txBody>
      </p:sp>
      <p:pic>
        <p:nvPicPr>
          <p:cNvPr id="3" name="Picture 2" descr="Two people shaking hands&#10;&#10;Description automatically generated">
            <a:extLst>
              <a:ext uri="{FF2B5EF4-FFF2-40B4-BE49-F238E27FC236}">
                <a16:creationId xmlns:a16="http://schemas.microsoft.com/office/drawing/2014/main" id="{67242E86-DD9C-3D4A-B422-F210A7AFBEB8}"/>
              </a:ext>
            </a:extLst>
          </p:cNvPr>
          <p:cNvPicPr>
            <a:picLocks noChangeAspect="1"/>
          </p:cNvPicPr>
          <p:nvPr/>
        </p:nvPicPr>
        <p:blipFill rotWithShape="1">
          <a:blip r:embed="rId3"/>
          <a:srcRect b="8410"/>
          <a:stretch/>
        </p:blipFill>
        <p:spPr>
          <a:xfrm>
            <a:off x="6303484" y="254023"/>
            <a:ext cx="3696368" cy="2665013"/>
          </a:xfrm>
          <a:prstGeom prst="rect">
            <a:avLst/>
          </a:prstGeom>
        </p:spPr>
      </p:pic>
      <p:pic>
        <p:nvPicPr>
          <p:cNvPr id="8" name="Picture 7" descr="A picture containing person, ground, outdoor&#10;&#10;Description automatically generated">
            <a:extLst>
              <a:ext uri="{FF2B5EF4-FFF2-40B4-BE49-F238E27FC236}">
                <a16:creationId xmlns:a16="http://schemas.microsoft.com/office/drawing/2014/main" id="{57E0583F-2802-6042-B9B2-90ABC03A6605}"/>
              </a:ext>
            </a:extLst>
          </p:cNvPr>
          <p:cNvPicPr>
            <a:picLocks noChangeAspect="1"/>
          </p:cNvPicPr>
          <p:nvPr/>
        </p:nvPicPr>
        <p:blipFill rotWithShape="1">
          <a:blip r:embed="rId4"/>
          <a:srcRect l="16789" r="21588"/>
          <a:stretch/>
        </p:blipFill>
        <p:spPr>
          <a:xfrm>
            <a:off x="425078" y="3154524"/>
            <a:ext cx="3213294" cy="3486908"/>
          </a:xfrm>
          <a:prstGeom prst="rect">
            <a:avLst/>
          </a:prstGeom>
        </p:spPr>
      </p:pic>
      <p:pic>
        <p:nvPicPr>
          <p:cNvPr id="10" name="Picture 9" descr="A group of people dancing&#10;&#10;Description automatically generated with medium confidence">
            <a:extLst>
              <a:ext uri="{FF2B5EF4-FFF2-40B4-BE49-F238E27FC236}">
                <a16:creationId xmlns:a16="http://schemas.microsoft.com/office/drawing/2014/main" id="{34E8323B-C419-DD42-8090-0498DA5AC79B}"/>
              </a:ext>
            </a:extLst>
          </p:cNvPr>
          <p:cNvPicPr>
            <a:picLocks noChangeAspect="1"/>
          </p:cNvPicPr>
          <p:nvPr/>
        </p:nvPicPr>
        <p:blipFill rotWithShape="1">
          <a:blip r:embed="rId5"/>
          <a:srcRect t="11892" b="7208"/>
          <a:stretch/>
        </p:blipFill>
        <p:spPr>
          <a:xfrm>
            <a:off x="8256398" y="3126336"/>
            <a:ext cx="3486908" cy="3486908"/>
          </a:xfrm>
          <a:prstGeom prst="rect">
            <a:avLst/>
          </a:prstGeom>
        </p:spPr>
      </p:pic>
      <p:pic>
        <p:nvPicPr>
          <p:cNvPr id="12" name="Picture 11" descr="A group of people in a market&#10;&#10;Description automatically generated with low confidence">
            <a:extLst>
              <a:ext uri="{FF2B5EF4-FFF2-40B4-BE49-F238E27FC236}">
                <a16:creationId xmlns:a16="http://schemas.microsoft.com/office/drawing/2014/main" id="{8C70A1E1-DBC5-0849-94EC-EC45EC6327F1}"/>
              </a:ext>
            </a:extLst>
          </p:cNvPr>
          <p:cNvPicPr>
            <a:picLocks noChangeAspect="1"/>
          </p:cNvPicPr>
          <p:nvPr/>
        </p:nvPicPr>
        <p:blipFill rotWithShape="1">
          <a:blip r:embed="rId6"/>
          <a:srcRect l="11858" t="17821" r="14438"/>
          <a:stretch/>
        </p:blipFill>
        <p:spPr>
          <a:xfrm>
            <a:off x="3873258" y="3154524"/>
            <a:ext cx="4148254" cy="3458720"/>
          </a:xfrm>
          <a:prstGeom prst="rect">
            <a:avLst/>
          </a:prstGeom>
        </p:spPr>
      </p:pic>
    </p:spTree>
    <p:extLst>
      <p:ext uri="{BB962C8B-B14F-4D97-AF65-F5344CB8AC3E}">
        <p14:creationId xmlns:p14="http://schemas.microsoft.com/office/powerpoint/2010/main" val="159504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5" name="Freeform: Shape 14">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F9343-CF6B-E5BF-881F-17A17F5088F0}"/>
              </a:ext>
            </a:extLst>
          </p:cNvPr>
          <p:cNvSpPr>
            <a:spLocks noGrp="1"/>
          </p:cNvSpPr>
          <p:nvPr>
            <p:ph type="title"/>
          </p:nvPr>
        </p:nvSpPr>
        <p:spPr>
          <a:xfrm>
            <a:off x="2188901" y="808056"/>
            <a:ext cx="8381238" cy="1077229"/>
          </a:xfrm>
        </p:spPr>
        <p:txBody>
          <a:bodyPr>
            <a:normAutofit/>
          </a:bodyPr>
          <a:lstStyle/>
          <a:p>
            <a:pPr algn="l"/>
            <a:r>
              <a:rPr lang="en-US" sz="4800" dirty="0"/>
              <a:t>Our Global and Local Mission</a:t>
            </a:r>
          </a:p>
        </p:txBody>
      </p:sp>
      <p:sp>
        <p:nvSpPr>
          <p:cNvPr id="4" name="Subtitle 2">
            <a:extLst>
              <a:ext uri="{FF2B5EF4-FFF2-40B4-BE49-F238E27FC236}">
                <a16:creationId xmlns:a16="http://schemas.microsoft.com/office/drawing/2014/main" id="{91E19FF1-3D4F-8655-0F9E-0EC9B7E4814E}"/>
              </a:ext>
            </a:extLst>
          </p:cNvPr>
          <p:cNvSpPr>
            <a:spLocks noGrp="1"/>
          </p:cNvSpPr>
          <p:nvPr>
            <p:ph idx="1"/>
          </p:nvPr>
        </p:nvSpPr>
        <p:spPr>
          <a:xfrm>
            <a:off x="2256639" y="2052116"/>
            <a:ext cx="8801886" cy="3997828"/>
          </a:xfrm>
        </p:spPr>
        <p:txBody>
          <a:bodyPr anchor="t">
            <a:normAutofit fontScale="92500" lnSpcReduction="10000"/>
          </a:bodyPr>
          <a:lstStyle/>
          <a:p>
            <a:pPr marL="0" indent="0" fontAlgn="base">
              <a:buNone/>
            </a:pPr>
            <a:endParaRPr lang="en-US" sz="1600" dirty="0"/>
          </a:p>
          <a:p>
            <a:pPr marL="0" indent="0" fontAlgn="base">
              <a:buNone/>
            </a:pPr>
            <a:r>
              <a:rPr lang="en-US" sz="3600" dirty="0"/>
              <a:t>WFI partners the next generation with nonprofit and private sector organizations and artists to implement solutions critical to human progress, bridging mind and heart to bring about unity, collaboration, and service to humanity.</a:t>
            </a:r>
          </a:p>
          <a:p>
            <a:pPr marL="0" indent="0">
              <a:buNone/>
            </a:pPr>
            <a:endParaRPr lang="en-US" sz="1600" dirty="0"/>
          </a:p>
        </p:txBody>
      </p:sp>
    </p:spTree>
    <p:extLst>
      <p:ext uri="{BB962C8B-B14F-4D97-AF65-F5344CB8AC3E}">
        <p14:creationId xmlns:p14="http://schemas.microsoft.com/office/powerpoint/2010/main" val="182860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664C5-0A93-0302-80DE-F0F04AE01F78}"/>
              </a:ext>
            </a:extLst>
          </p:cNvPr>
          <p:cNvSpPr>
            <a:spLocks noGrp="1"/>
          </p:cNvSpPr>
          <p:nvPr>
            <p:ph idx="1"/>
          </p:nvPr>
        </p:nvSpPr>
        <p:spPr>
          <a:xfrm>
            <a:off x="2009776" y="700087"/>
            <a:ext cx="9334499" cy="6157913"/>
          </a:xfrm>
        </p:spPr>
        <p:txBody>
          <a:bodyPr>
            <a:normAutofit lnSpcReduction="10000"/>
          </a:bodyPr>
          <a:lstStyle/>
          <a:p>
            <a:pPr marL="457200" lvl="1" indent="0">
              <a:buNone/>
            </a:pPr>
            <a:r>
              <a:rPr lang="en-US" sz="2200" dirty="0"/>
              <a:t>OUR GUIDING PRINCIPLES:</a:t>
            </a:r>
          </a:p>
          <a:p>
            <a:pPr marL="457200" lvl="1" indent="0">
              <a:buNone/>
            </a:pPr>
            <a:r>
              <a:rPr lang="en-US" sz="2200" dirty="0"/>
              <a:t>1. We transform social and individual narratives with the next generation of leaders: Our global graduate students transform individual and social consciousness to create better selves in a better world.</a:t>
            </a:r>
          </a:p>
          <a:p>
            <a:pPr marL="914400" lvl="2" indent="0">
              <a:buNone/>
            </a:pPr>
            <a:endParaRPr lang="en-US" sz="2200" dirty="0"/>
          </a:p>
          <a:p>
            <a:pPr marL="457200" lvl="1" indent="0">
              <a:buNone/>
            </a:pPr>
            <a:r>
              <a:rPr lang="en-US" sz="2200" dirty="0"/>
              <a:t>2. We open and connect hearts to create  a Circle of Giving that breaks down barriers between givers and receivers. “They” are no different from “us”: We are One.</a:t>
            </a:r>
          </a:p>
          <a:p>
            <a:pPr marL="457200" lvl="1" indent="0">
              <a:buNone/>
            </a:pPr>
            <a:endParaRPr lang="en-US" sz="2200" dirty="0"/>
          </a:p>
          <a:p>
            <a:pPr marL="457200" lvl="1" indent="0">
              <a:buNone/>
            </a:pPr>
            <a:r>
              <a:rPr lang="en-US" sz="2200" dirty="0"/>
              <a:t>3. We create Templates of the New Consciousness to thrive and replicate globally. This new consciousness in NGOs and corporate philanthropy is not only about what we do (our noble purpose), but about how we do it</a:t>
            </a:r>
          </a:p>
          <a:p>
            <a:endParaRPr lang="en-US" dirty="0"/>
          </a:p>
        </p:txBody>
      </p:sp>
    </p:spTree>
    <p:extLst>
      <p:ext uri="{BB962C8B-B14F-4D97-AF65-F5344CB8AC3E}">
        <p14:creationId xmlns:p14="http://schemas.microsoft.com/office/powerpoint/2010/main" val="418736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3" name="Freeform: Shape 12">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 name="Rectangle 16">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BE8E3-4C09-F20C-4241-670D0AD3884D}"/>
              </a:ext>
            </a:extLst>
          </p:cNvPr>
          <p:cNvSpPr>
            <a:spLocks noGrp="1"/>
          </p:cNvSpPr>
          <p:nvPr>
            <p:ph type="ctrTitle"/>
          </p:nvPr>
        </p:nvSpPr>
        <p:spPr>
          <a:xfrm>
            <a:off x="1209861" y="1953364"/>
            <a:ext cx="7369642" cy="3608480"/>
          </a:xfrm>
        </p:spPr>
        <p:txBody>
          <a:bodyPr>
            <a:normAutofit fontScale="90000"/>
          </a:bodyPr>
          <a:lstStyle/>
          <a:p>
            <a:pPr algn="l"/>
            <a:br>
              <a:rPr lang="en-US" sz="5000" dirty="0">
                <a:latin typeface="+mn-lt"/>
              </a:rPr>
            </a:br>
            <a:r>
              <a:rPr lang="en-US" sz="5000" dirty="0">
                <a:latin typeface="+mn-lt"/>
              </a:rPr>
              <a:t>Executive Summary: Ensuring Food Security in Mexico and Latin America</a:t>
            </a:r>
            <a:br>
              <a:rPr lang="en-US" sz="5000" dirty="0">
                <a:latin typeface="+mn-lt"/>
              </a:rPr>
            </a:br>
            <a:br>
              <a:rPr lang="en-US" sz="5000" dirty="0">
                <a:latin typeface="+mn-lt"/>
              </a:rPr>
            </a:br>
            <a:r>
              <a:rPr lang="en-US" sz="5000" dirty="0">
                <a:latin typeface="+mn-lt"/>
              </a:rPr>
              <a:t>Alas de Amor - Wings of Love</a:t>
            </a:r>
          </a:p>
        </p:txBody>
      </p:sp>
      <p:sp>
        <p:nvSpPr>
          <p:cNvPr id="4" name="Subtitle 2">
            <a:extLst>
              <a:ext uri="{FF2B5EF4-FFF2-40B4-BE49-F238E27FC236}">
                <a16:creationId xmlns:a16="http://schemas.microsoft.com/office/drawing/2014/main" id="{27096BA7-BAED-1D34-191E-A97920723875}"/>
              </a:ext>
            </a:extLst>
          </p:cNvPr>
          <p:cNvSpPr txBox="1">
            <a:spLocks/>
          </p:cNvSpPr>
          <p:nvPr/>
        </p:nvSpPr>
        <p:spPr>
          <a:xfrm>
            <a:off x="2785640" y="3757604"/>
            <a:ext cx="7133864"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9445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B698-07E8-46B9-E7EB-4666525A9F49}"/>
              </a:ext>
            </a:extLst>
          </p:cNvPr>
          <p:cNvSpPr>
            <a:spLocks noGrp="1"/>
          </p:cNvSpPr>
          <p:nvPr>
            <p:ph type="title"/>
          </p:nvPr>
        </p:nvSpPr>
        <p:spPr/>
        <p:txBody>
          <a:bodyPr>
            <a:normAutofit fontScale="90000"/>
          </a:bodyPr>
          <a:lstStyle/>
          <a:p>
            <a:pPr algn="l"/>
            <a:r>
              <a:rPr lang="en-US" dirty="0"/>
              <a:t>The challenge: Find a proven sustainable way to end food insecurity for women and girls in Mexico and throughout Latin America  </a:t>
            </a:r>
          </a:p>
        </p:txBody>
      </p:sp>
      <p:sp>
        <p:nvSpPr>
          <p:cNvPr id="3" name="Content Placeholder 2">
            <a:extLst>
              <a:ext uri="{FF2B5EF4-FFF2-40B4-BE49-F238E27FC236}">
                <a16:creationId xmlns:a16="http://schemas.microsoft.com/office/drawing/2014/main" id="{345F6C36-213F-2AAE-23B6-AB19353F588E}"/>
              </a:ext>
            </a:extLst>
          </p:cNvPr>
          <p:cNvSpPr>
            <a:spLocks noGrp="1"/>
          </p:cNvSpPr>
          <p:nvPr>
            <p:ph idx="1"/>
          </p:nvPr>
        </p:nvSpPr>
        <p:spPr/>
        <p:txBody>
          <a:bodyPr/>
          <a:lstStyle/>
          <a:p>
            <a:pPr marL="463360" indent="-457200">
              <a:buFont typeface="+mj-lt"/>
              <a:buAutoNum type="arabicPeriod"/>
            </a:pPr>
            <a:r>
              <a:rPr lang="en-US" dirty="0"/>
              <a:t>Women and girls are the most vulnerable demographic to food insecurity in the country and region</a:t>
            </a:r>
          </a:p>
          <a:p>
            <a:pPr marL="463360" indent="-457200">
              <a:buFont typeface="+mj-lt"/>
              <a:buAutoNum type="arabicPeriod"/>
            </a:pPr>
            <a:r>
              <a:rPr lang="en-US" dirty="0"/>
              <a:t>The current dominant narrative falls short: Merely feeding people on an ad hoc basis does not solve the problem. The solution cannot be viewed as a “implementing a food program.”</a:t>
            </a:r>
          </a:p>
          <a:p>
            <a:pPr marL="463360" indent="-457200">
              <a:buFont typeface="+mj-lt"/>
              <a:buAutoNum type="arabicPeriod"/>
            </a:pPr>
            <a:r>
              <a:rPr lang="en-US" dirty="0"/>
              <a:t>It calls for a new proven sustainable approach: WFI’s SHARED ABUNDANCE program provides a </a:t>
            </a:r>
            <a:r>
              <a:rPr lang="en-US" i="1" dirty="0"/>
              <a:t>continuing process of providing basic food necessities</a:t>
            </a:r>
            <a:r>
              <a:rPr lang="en-US" dirty="0"/>
              <a:t>, a human right according to the United Nations.</a:t>
            </a:r>
          </a:p>
        </p:txBody>
      </p:sp>
    </p:spTree>
    <p:extLst>
      <p:ext uri="{BB962C8B-B14F-4D97-AF65-F5344CB8AC3E}">
        <p14:creationId xmlns:p14="http://schemas.microsoft.com/office/powerpoint/2010/main" val="24523520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{7D434C1B-FA0F-0149-90EA-D456F2999D28}tf16401378</Template>
  <TotalTime>6145</TotalTime>
  <Words>1045</Words>
  <Application>Microsoft Macintosh PowerPoint</Application>
  <PresentationFormat>Widescreen</PresentationFormat>
  <Paragraphs>65</Paragraphs>
  <Slides>14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MS PGothic</vt:lpstr>
      <vt:lpstr>Arial</vt:lpstr>
      <vt:lpstr>BONVENOCF-LIGHT</vt:lpstr>
      <vt:lpstr>Calibri</vt:lpstr>
      <vt:lpstr>MS Shell Dlg 2</vt:lpstr>
      <vt:lpstr>poppins-extralight</vt:lpstr>
      <vt:lpstr>Roboto</vt:lpstr>
      <vt:lpstr>Wingdings</vt:lpstr>
      <vt:lpstr>Wingdings 3</vt:lpstr>
      <vt:lpstr>Madison</vt:lpstr>
      <vt:lpstr>  Sharing the abundance in Mexico:  A Food Rescue Program for A New World</vt:lpstr>
      <vt:lpstr>PowerPoint Presentation</vt:lpstr>
      <vt:lpstr>Our Vision (Noble Purpose)</vt:lpstr>
      <vt:lpstr>PowerPoint Presentation</vt:lpstr>
      <vt:lpstr>PowerPoint Presentation</vt:lpstr>
      <vt:lpstr>Our Global and Local Mission</vt:lpstr>
      <vt:lpstr>PowerPoint Presentation</vt:lpstr>
      <vt:lpstr> Executive Summary: Ensuring Food Security in Mexico and Latin America  Alas de Amor - Wings of Love</vt:lpstr>
      <vt:lpstr>The challenge: Find a proven sustainable way to end food insecurity for women and girls in Mexico and throughout Latin America  </vt:lpstr>
      <vt:lpstr>The solution: Wings of Love creates a new paradigm for an entire “Circle of Giving”</vt:lpstr>
      <vt:lpstr>The proof: An innovative concept that serves more than 120,000 people a year </vt:lpstr>
      <vt:lpstr>PowerPoint Presentation</vt:lpstr>
      <vt:lpstr>The opportunity: Wings of Love offers three ways to join this Circle of Giving: </vt:lpstr>
      <vt:lpstr>CORPORATE CONTRIBUTIONS: Enabling our worldwide WFI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Forward International</dc:title>
  <dc:creator>Marta Chicano Catalan</dc:creator>
  <cp:lastModifiedBy>Kent Davis-Packard</cp:lastModifiedBy>
  <cp:revision>26</cp:revision>
  <dcterms:created xsi:type="dcterms:W3CDTF">2024-01-13T15:35:12Z</dcterms:created>
  <dcterms:modified xsi:type="dcterms:W3CDTF">2024-02-07T18:58:23Z</dcterms:modified>
</cp:coreProperties>
</file>